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9" r:id="rId5"/>
    <p:sldId id="267" r:id="rId6"/>
    <p:sldId id="270" r:id="rId7"/>
    <p:sldId id="258" r:id="rId8"/>
    <p:sldId id="271" r:id="rId9"/>
    <p:sldId id="259" r:id="rId10"/>
    <p:sldId id="260" r:id="rId11"/>
    <p:sldId id="261" r:id="rId12"/>
    <p:sldId id="262"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osh.com/media/1577/the-impact-of-health-and-safety-management-on-organisations-and-their-staff-summary-report.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670" y="1026495"/>
            <a:ext cx="7766936" cy="1646302"/>
          </a:xfrm>
        </p:spPr>
        <p:txBody>
          <a:bodyPr/>
          <a:lstStyle/>
          <a:p>
            <a:pPr algn="ctr"/>
            <a:r>
              <a:rPr lang="en-US" b="1" dirty="0">
                <a:latin typeface="Arial" panose="020B0604020202020204" pitchFamily="34" charset="0"/>
                <a:cs typeface="Arial" panose="020B0604020202020204" pitchFamily="34" charset="0"/>
              </a:rPr>
              <a:t>Health and Wellness Retreat</a:t>
            </a:r>
            <a:r>
              <a:rPr lang="en-US" dirty="0"/>
              <a:t> </a:t>
            </a:r>
          </a:p>
        </p:txBody>
      </p:sp>
      <p:sp>
        <p:nvSpPr>
          <p:cNvPr id="3" name="Subtitle 2"/>
          <p:cNvSpPr>
            <a:spLocks noGrp="1"/>
          </p:cNvSpPr>
          <p:nvPr>
            <p:ph type="subTitle" idx="1"/>
          </p:nvPr>
        </p:nvSpPr>
        <p:spPr>
          <a:xfrm>
            <a:off x="1429794" y="5049873"/>
            <a:ext cx="7766936" cy="1096899"/>
          </a:xfrm>
        </p:spPr>
        <p:txBody>
          <a:bodyPr>
            <a:normAutofit fontScale="92500" lnSpcReduction="20000"/>
          </a:bodyPr>
          <a:lstStyle/>
          <a:p>
            <a:endParaRPr lang="en-US" sz="3600" b="1" dirty="0">
              <a:latin typeface="Arial" panose="020B0604020202020204" pitchFamily="34" charset="0"/>
              <a:cs typeface="Arial" panose="020B0604020202020204" pitchFamily="34" charset="0"/>
            </a:endParaRPr>
          </a:p>
          <a:p>
            <a:pPr algn="ctr"/>
            <a:r>
              <a:rPr lang="en-US" sz="3600" b="1" dirty="0">
                <a:solidFill>
                  <a:srgbClr val="FF0000"/>
                </a:solidFill>
                <a:latin typeface="Arial" panose="020B0604020202020204" pitchFamily="34" charset="0"/>
                <a:cs typeface="Arial" panose="020B0604020202020204" pitchFamily="34" charset="0"/>
              </a:rPr>
              <a:t>By Ayush Naturopathy Foundation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073" y="2814997"/>
            <a:ext cx="2594129" cy="2594129"/>
          </a:xfrm>
          <a:prstGeom prst="rect">
            <a:avLst/>
          </a:prstGeom>
        </p:spPr>
      </p:pic>
    </p:spTree>
    <p:extLst>
      <p:ext uri="{BB962C8B-B14F-4D97-AF65-F5344CB8AC3E}">
        <p14:creationId xmlns:p14="http://schemas.microsoft.com/office/powerpoint/2010/main" val="73914247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461665"/>
          </a:xfrm>
          <a:prstGeom prst="rect">
            <a:avLst/>
          </a:prstGeom>
          <a:noFill/>
        </p:spPr>
        <p:txBody>
          <a:bodyPr wrap="square" rtlCol="0">
            <a:spAutoFit/>
          </a:bodyPr>
          <a:lstStyle/>
          <a:p>
            <a:pPr algn="ctr"/>
            <a:r>
              <a:rPr lang="en-US" sz="2400" b="1" dirty="0">
                <a:solidFill>
                  <a:schemeClr val="accent1"/>
                </a:solidFill>
              </a:rPr>
              <a:t>How important is it within @ Workplace?</a:t>
            </a:r>
          </a:p>
        </p:txBody>
      </p:sp>
      <p:sp>
        <p:nvSpPr>
          <p:cNvPr id="5" name="TextBox 4"/>
          <p:cNvSpPr txBox="1"/>
          <p:nvPr/>
        </p:nvSpPr>
        <p:spPr>
          <a:xfrm>
            <a:off x="618186" y="1390918"/>
            <a:ext cx="8345510" cy="4862870"/>
          </a:xfrm>
          <a:prstGeom prst="rect">
            <a:avLst/>
          </a:prstGeom>
          <a:noFill/>
        </p:spPr>
        <p:txBody>
          <a:bodyPr wrap="square" rtlCol="0">
            <a:spAutoFit/>
          </a:bodyPr>
          <a:lstStyle/>
          <a:p>
            <a:r>
              <a:rPr lang="en-US" dirty="0">
                <a:solidFill>
                  <a:srgbClr val="FF0000"/>
                </a:solidFill>
              </a:rPr>
              <a:t>It’s good to know the benefits of good health at workplace, so we’ve listed some reasons why health is important.</a:t>
            </a:r>
          </a:p>
          <a:p>
            <a:endParaRPr lang="en-US" dirty="0">
              <a:solidFill>
                <a:srgbClr val="FF0000"/>
              </a:solidFill>
            </a:endParaRPr>
          </a:p>
          <a:p>
            <a:pPr marL="342900" lvl="0" indent="-342900">
              <a:buFont typeface="Arial" panose="020B0604020202020204" pitchFamily="34" charset="0"/>
              <a:buChar char="•"/>
            </a:pPr>
            <a:r>
              <a:rPr lang="en-US" sz="1600" b="1" dirty="0">
                <a:solidFill>
                  <a:srgbClr val="FF0000"/>
                </a:solidFill>
              </a:rPr>
              <a:t>It is morally right</a:t>
            </a:r>
            <a:r>
              <a:rPr lang="en-US" sz="1600" dirty="0">
                <a:solidFill>
                  <a:srgbClr val="FF0000"/>
                </a:solidFill>
              </a:rPr>
              <a:t> to ensure your employees are healthy at the end of every working day.</a:t>
            </a:r>
          </a:p>
          <a:p>
            <a:pPr lvl="0"/>
            <a:endParaRPr lang="en-US" sz="1600" dirty="0">
              <a:solidFill>
                <a:srgbClr val="FF0000"/>
              </a:solidFill>
            </a:endParaRPr>
          </a:p>
          <a:p>
            <a:pPr marL="342900" lvl="0" indent="-342900">
              <a:buFont typeface="Arial" panose="020B0604020202020204" pitchFamily="34" charset="0"/>
              <a:buChar char="•"/>
            </a:pPr>
            <a:r>
              <a:rPr lang="en-US" sz="1600" dirty="0">
                <a:solidFill>
                  <a:srgbClr val="FF0000"/>
                </a:solidFill>
              </a:rPr>
              <a:t>You can reduce absences, ensuring that your workplace is more </a:t>
            </a:r>
            <a:r>
              <a:rPr lang="en-US" sz="1600" b="1" dirty="0">
                <a:solidFill>
                  <a:srgbClr val="FF0000"/>
                </a:solidFill>
              </a:rPr>
              <a:t>efficient and productive</a:t>
            </a:r>
          </a:p>
          <a:p>
            <a:pPr lvl="0"/>
            <a:endParaRPr lang="en-US" sz="1600" dirty="0">
              <a:solidFill>
                <a:srgbClr val="FF0000"/>
              </a:solidFill>
            </a:endParaRPr>
          </a:p>
          <a:p>
            <a:pPr marL="342900" lvl="0" indent="-342900">
              <a:buFont typeface="Arial" panose="020B0604020202020204" pitchFamily="34" charset="0"/>
              <a:buChar char="•"/>
            </a:pPr>
            <a:r>
              <a:rPr lang="en-US" sz="1600" dirty="0">
                <a:solidFill>
                  <a:srgbClr val="FF0000"/>
                </a:solidFill>
              </a:rPr>
              <a:t>Research shows that </a:t>
            </a:r>
            <a:r>
              <a:rPr lang="en-US" sz="1600" b="1" dirty="0">
                <a:solidFill>
                  <a:srgbClr val="FF0000"/>
                </a:solidFill>
                <a:hlinkClick r:id="rId2" tooltip="The impact of health and safety management on organisations and their staff summary report.pdf"/>
              </a:rPr>
              <a:t>workers are more productive</a:t>
            </a:r>
            <a:r>
              <a:rPr lang="en-US" sz="1600" dirty="0">
                <a:solidFill>
                  <a:srgbClr val="FF0000"/>
                </a:solidFill>
              </a:rPr>
              <a:t> in workplaces that are committed to health and safety.</a:t>
            </a:r>
          </a:p>
          <a:p>
            <a:pPr lvl="0"/>
            <a:endParaRPr lang="en-US" sz="1600" dirty="0">
              <a:solidFill>
                <a:srgbClr val="FF0000"/>
              </a:solidFill>
            </a:endParaRPr>
          </a:p>
          <a:p>
            <a:pPr marL="342900" lvl="0" indent="-342900">
              <a:buFont typeface="Arial" panose="020B0604020202020204" pitchFamily="34" charset="0"/>
              <a:buChar char="•"/>
            </a:pPr>
            <a:r>
              <a:rPr lang="en-US" sz="1600" dirty="0">
                <a:solidFill>
                  <a:srgbClr val="FF0000"/>
                </a:solidFill>
              </a:rPr>
              <a:t>Reducing down-time caused by illness and accidents means less disruption – and </a:t>
            </a:r>
            <a:r>
              <a:rPr lang="en-US" sz="1600" b="1" dirty="0">
                <a:solidFill>
                  <a:srgbClr val="FF0000"/>
                </a:solidFill>
              </a:rPr>
              <a:t>saves your business money</a:t>
            </a:r>
            <a:r>
              <a:rPr lang="en-US" sz="1600" dirty="0">
                <a:solidFill>
                  <a:srgbClr val="FF0000"/>
                </a:solidFill>
              </a:rPr>
              <a:t>.</a:t>
            </a:r>
          </a:p>
          <a:p>
            <a:pPr lvl="0"/>
            <a:endParaRPr lang="en-US" sz="1600" dirty="0">
              <a:solidFill>
                <a:srgbClr val="FF0000"/>
              </a:solidFill>
            </a:endParaRPr>
          </a:p>
          <a:p>
            <a:pPr marL="342900" lvl="0" indent="-342900">
              <a:buFont typeface="Arial" panose="020B0604020202020204" pitchFamily="34" charset="0"/>
              <a:buChar char="•"/>
            </a:pPr>
            <a:r>
              <a:rPr lang="en-US" sz="1600" dirty="0">
                <a:solidFill>
                  <a:srgbClr val="FF0000"/>
                </a:solidFill>
              </a:rPr>
              <a:t>A good health and safety record is a source of </a:t>
            </a:r>
            <a:r>
              <a:rPr lang="en-US" sz="1600" b="1" dirty="0">
                <a:solidFill>
                  <a:srgbClr val="FF0000"/>
                </a:solidFill>
              </a:rPr>
              <a:t>competitive advantage.</a:t>
            </a:r>
          </a:p>
          <a:p>
            <a:pPr lvl="0"/>
            <a:endParaRPr lang="en-US" sz="1600" b="1" dirty="0">
              <a:solidFill>
                <a:srgbClr val="FF0000"/>
              </a:solidFill>
            </a:endParaRPr>
          </a:p>
          <a:p>
            <a:pPr marL="342900" lvl="0" indent="-342900">
              <a:buFont typeface="Arial" panose="020B0604020202020204" pitchFamily="34" charset="0"/>
              <a:buChar char="•"/>
            </a:pPr>
            <a:r>
              <a:rPr lang="en-US" sz="1600" dirty="0">
                <a:solidFill>
                  <a:srgbClr val="FF0000"/>
                </a:solidFill>
              </a:rPr>
              <a:t>Good health at work secures </a:t>
            </a:r>
            <a:r>
              <a:rPr lang="en-US" sz="1600" b="1" dirty="0">
                <a:solidFill>
                  <a:srgbClr val="FF0000"/>
                </a:solidFill>
              </a:rPr>
              <a:t>long-term benefits</a:t>
            </a:r>
            <a:r>
              <a:rPr lang="en-US" sz="1600" dirty="0">
                <a:solidFill>
                  <a:srgbClr val="FF0000"/>
                </a:solidFill>
              </a:rPr>
              <a:t> for you, your business and the wider community.</a:t>
            </a:r>
          </a:p>
        </p:txBody>
      </p:sp>
    </p:spTree>
    <p:extLst>
      <p:ext uri="{BB962C8B-B14F-4D97-AF65-F5344CB8AC3E}">
        <p14:creationId xmlns:p14="http://schemas.microsoft.com/office/powerpoint/2010/main" val="318876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461665"/>
          </a:xfrm>
          <a:prstGeom prst="rect">
            <a:avLst/>
          </a:prstGeom>
          <a:noFill/>
        </p:spPr>
        <p:txBody>
          <a:bodyPr wrap="square" rtlCol="0">
            <a:spAutoFit/>
          </a:bodyPr>
          <a:lstStyle/>
          <a:p>
            <a:pPr algn="ctr"/>
            <a:r>
              <a:rPr lang="en-US" sz="2400" b="1" dirty="0">
                <a:solidFill>
                  <a:schemeClr val="accent1"/>
                </a:solidFill>
              </a:rPr>
              <a:t>What to do now ?????????????</a:t>
            </a:r>
          </a:p>
        </p:txBody>
      </p:sp>
      <p:sp>
        <p:nvSpPr>
          <p:cNvPr id="5" name="TextBox 4"/>
          <p:cNvSpPr txBox="1"/>
          <p:nvPr/>
        </p:nvSpPr>
        <p:spPr>
          <a:xfrm>
            <a:off x="618186" y="1390918"/>
            <a:ext cx="8345510" cy="6063198"/>
          </a:xfrm>
          <a:prstGeom prst="rect">
            <a:avLst/>
          </a:prstGeom>
          <a:noFill/>
        </p:spPr>
        <p:txBody>
          <a:bodyPr wrap="square" rtlCol="0">
            <a:spAutoFit/>
          </a:bodyPr>
          <a:lstStyle/>
          <a:p>
            <a:pPr fontAlgn="ctr"/>
            <a:r>
              <a:rPr lang="en-US" dirty="0">
                <a:solidFill>
                  <a:srgbClr val="002060"/>
                </a:solidFill>
              </a:rPr>
              <a:t>Now you know about the benefits of good health and wellbeing at workplace. So who can help to build resilience and positive thinking? Whose responsibility is to ensure an employee’s physical and mental health? </a:t>
            </a:r>
          </a:p>
          <a:p>
            <a:pPr fontAlgn="ctr"/>
            <a:endParaRPr lang="en-US" dirty="0"/>
          </a:p>
          <a:p>
            <a:pPr fontAlgn="ctr"/>
            <a:endParaRPr lang="en-US" dirty="0"/>
          </a:p>
          <a:p>
            <a:pPr fontAlgn="ctr"/>
            <a:endParaRPr lang="en-US" sz="2000" b="1" u="sng" dirty="0">
              <a:solidFill>
                <a:schemeClr val="accent1"/>
              </a:solidFill>
            </a:endParaRPr>
          </a:p>
          <a:p>
            <a:pPr fontAlgn="ctr"/>
            <a:endParaRPr lang="en-US" sz="2000" b="1" u="sng" dirty="0">
              <a:solidFill>
                <a:schemeClr val="accent1"/>
              </a:solidFill>
            </a:endParaRPr>
          </a:p>
          <a:p>
            <a:pPr fontAlgn="ctr"/>
            <a:endParaRPr lang="en-US" sz="2000" b="1" u="sng" dirty="0">
              <a:solidFill>
                <a:schemeClr val="accent1"/>
              </a:solidFill>
            </a:endParaRPr>
          </a:p>
          <a:p>
            <a:pPr fontAlgn="ctr"/>
            <a:endParaRPr lang="en-US" sz="2000" b="1" u="sng" dirty="0">
              <a:solidFill>
                <a:schemeClr val="accent1"/>
              </a:solidFill>
            </a:endParaRPr>
          </a:p>
          <a:p>
            <a:pPr fontAlgn="ctr"/>
            <a:endParaRPr lang="en-US" sz="2000" b="1" u="sng" dirty="0">
              <a:solidFill>
                <a:schemeClr val="accent1"/>
              </a:solidFill>
            </a:endParaRPr>
          </a:p>
          <a:p>
            <a:pPr fontAlgn="ctr"/>
            <a:endParaRPr lang="en-US" sz="2000" b="1" u="sng" dirty="0">
              <a:solidFill>
                <a:schemeClr val="accent1"/>
              </a:solidFill>
            </a:endParaRPr>
          </a:p>
          <a:p>
            <a:pPr fontAlgn="ctr"/>
            <a:r>
              <a:rPr lang="en-US" sz="2000" b="1" u="sng" dirty="0">
                <a:solidFill>
                  <a:schemeClr val="accent1"/>
                </a:solidFill>
              </a:rPr>
              <a:t>Make a Choice </a:t>
            </a:r>
          </a:p>
          <a:p>
            <a:pPr fontAlgn="ctr"/>
            <a:endParaRPr lang="en-US" sz="2000" b="1" dirty="0">
              <a:solidFill>
                <a:schemeClr val="accent1"/>
              </a:solidFill>
            </a:endParaRPr>
          </a:p>
          <a:p>
            <a:pPr marL="342900" indent="-342900" algn="ctr" fontAlgn="ctr">
              <a:buFont typeface="Wingdings" panose="05000000000000000000" pitchFamily="2" charset="2"/>
              <a:buChar char="Ø"/>
            </a:pPr>
            <a:r>
              <a:rPr lang="en-US" sz="2800" b="1" dirty="0">
                <a:solidFill>
                  <a:srgbClr val="FF0000"/>
                </a:solidFill>
              </a:rPr>
              <a:t>Treatment ?</a:t>
            </a:r>
          </a:p>
          <a:p>
            <a:pPr algn="ctr" fontAlgn="ctr"/>
            <a:r>
              <a:rPr lang="en-US" sz="2800" b="1" dirty="0">
                <a:solidFill>
                  <a:schemeClr val="accent1"/>
                </a:solidFill>
              </a:rPr>
              <a:t>Or </a:t>
            </a:r>
          </a:p>
          <a:p>
            <a:pPr marL="342900" indent="-342900" algn="ctr" fontAlgn="ctr">
              <a:buFont typeface="Wingdings" panose="05000000000000000000" pitchFamily="2" charset="2"/>
              <a:buChar char="Ø"/>
            </a:pPr>
            <a:r>
              <a:rPr lang="en-US" sz="2800" b="1" dirty="0">
                <a:solidFill>
                  <a:srgbClr val="0070C0"/>
                </a:solidFill>
              </a:rPr>
              <a:t>Wellness ?</a:t>
            </a:r>
          </a:p>
          <a:p>
            <a:br>
              <a:rPr lang="en-US" dirty="0"/>
            </a:b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8" y="2427801"/>
            <a:ext cx="4829578" cy="2247229"/>
          </a:xfrm>
          <a:prstGeom prst="rect">
            <a:avLst/>
          </a:prstGeom>
        </p:spPr>
      </p:pic>
    </p:spTree>
    <p:extLst>
      <p:ext uri="{BB962C8B-B14F-4D97-AF65-F5344CB8AC3E}">
        <p14:creationId xmlns:p14="http://schemas.microsoft.com/office/powerpoint/2010/main" val="250838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646331"/>
          </a:xfrm>
          <a:prstGeom prst="rect">
            <a:avLst/>
          </a:prstGeom>
          <a:noFill/>
        </p:spPr>
        <p:txBody>
          <a:bodyPr wrap="square" rtlCol="0">
            <a:spAutoFit/>
          </a:bodyPr>
          <a:lstStyle/>
          <a:p>
            <a:pPr algn="ctr"/>
            <a:r>
              <a:rPr lang="en-US" sz="3600" b="1" dirty="0">
                <a:solidFill>
                  <a:schemeClr val="accent1"/>
                </a:solidFill>
              </a:rPr>
              <a:t>Here is the Answer</a:t>
            </a:r>
          </a:p>
        </p:txBody>
      </p:sp>
      <p:sp>
        <p:nvSpPr>
          <p:cNvPr id="5" name="TextBox 4"/>
          <p:cNvSpPr txBox="1"/>
          <p:nvPr/>
        </p:nvSpPr>
        <p:spPr>
          <a:xfrm>
            <a:off x="721217" y="1071334"/>
            <a:ext cx="8345510" cy="6955750"/>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Ayush Naturopathy Foundation has designed a wellness retreat program to heal and rediscover yourself in a holistic way through Naturopathy and yoga. We have a team of experts, doctors, nutritionists, yoga instructors, and therapists who create retreat plans to address the wellness needs of your employees and coworkers. The underlying principles of naturopathy are the importance of a healthy diet, clean fresh water, sunlight, exercise and stress management.</a:t>
            </a:r>
          </a:p>
          <a:p>
            <a:endParaRPr lang="en-US" dirty="0"/>
          </a:p>
          <a:p>
            <a:pPr font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600" dirty="0">
                <a:solidFill>
                  <a:srgbClr val="002060"/>
                </a:solidFill>
                <a:latin typeface="Arial" panose="020B0604020202020204" pitchFamily="34" charset="0"/>
                <a:cs typeface="Arial" panose="020B0604020202020204" pitchFamily="34" charset="0"/>
              </a:rPr>
              <a:t>Our variety of natural treatments promise to tackle health issues like cholesterol, obesity, skin problems, arthritis, and addictions. As well as our meditation process will help to heal you from inside. </a:t>
            </a:r>
          </a:p>
          <a:p>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Our 3 days wellness plan will rejuvenate you and kick start a more healthy lifestyle.</a:t>
            </a:r>
          </a:p>
          <a:p>
            <a:pPr algn="ctr" fontAlgn="ctr"/>
            <a:r>
              <a:rPr lang="en-US" sz="3600" b="1" dirty="0">
                <a:solidFill>
                  <a:schemeClr val="accent1"/>
                </a:solidFill>
              </a:rPr>
              <a:t> </a:t>
            </a:r>
          </a:p>
          <a:p>
            <a:br>
              <a:rPr lang="en-US" dirty="0"/>
            </a:b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41" y="2665926"/>
            <a:ext cx="5715000" cy="2410496"/>
          </a:xfrm>
          <a:prstGeom prst="rect">
            <a:avLst/>
          </a:prstGeom>
        </p:spPr>
      </p:pic>
    </p:spTree>
    <p:extLst>
      <p:ext uri="{BB962C8B-B14F-4D97-AF65-F5344CB8AC3E}">
        <p14:creationId xmlns:p14="http://schemas.microsoft.com/office/powerpoint/2010/main" val="150427164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461665"/>
          </a:xfrm>
          <a:prstGeom prst="rect">
            <a:avLst/>
          </a:prstGeom>
          <a:noFill/>
        </p:spPr>
        <p:txBody>
          <a:bodyPr wrap="square" rtlCol="0">
            <a:spAutoFit/>
          </a:bodyPr>
          <a:lstStyle/>
          <a:p>
            <a:pPr algn="ctr"/>
            <a:r>
              <a:rPr lang="en-US" sz="2400" b="1" dirty="0">
                <a:solidFill>
                  <a:schemeClr val="accent1"/>
                </a:solidFill>
              </a:rPr>
              <a:t>ANF Plan of Wellness Retreat Day 1</a:t>
            </a:r>
          </a:p>
        </p:txBody>
      </p:sp>
      <p:sp>
        <p:nvSpPr>
          <p:cNvPr id="5" name="TextBox 4"/>
          <p:cNvSpPr txBox="1"/>
          <p:nvPr/>
        </p:nvSpPr>
        <p:spPr>
          <a:xfrm>
            <a:off x="618186" y="929243"/>
            <a:ext cx="8963696" cy="7540526"/>
          </a:xfrm>
          <a:prstGeom prst="rect">
            <a:avLst/>
          </a:prstGeom>
          <a:noFill/>
        </p:spPr>
        <p:txBody>
          <a:bodyPr wrap="square" rtlCol="0">
            <a:spAutoFit/>
          </a:bodyPr>
          <a:lstStyle/>
          <a:p>
            <a:pPr fontAlgn="ctr"/>
            <a:endParaRPr lang="en-US" dirty="0"/>
          </a:p>
          <a:p>
            <a:pPr marL="285750" indent="-285750">
              <a:buFont typeface="Wingdings" panose="05000000000000000000" pitchFamily="2" charset="2"/>
              <a:buChar char="Ø"/>
            </a:pPr>
            <a:r>
              <a:rPr lang="en-US" sz="1600" dirty="0"/>
              <a:t>Checked in Wellness Destination </a:t>
            </a:r>
          </a:p>
          <a:p>
            <a:endParaRPr lang="en-US" dirty="0"/>
          </a:p>
          <a:p>
            <a:pPr marL="285750" indent="-285750">
              <a:buFont typeface="Wingdings" panose="05000000000000000000" pitchFamily="2" charset="2"/>
              <a:buChar char="Ø"/>
            </a:pPr>
            <a:r>
              <a:rPr lang="en-US" sz="1600" dirty="0"/>
              <a:t>Welcome Drink on arrival</a:t>
            </a:r>
          </a:p>
          <a:p>
            <a:endParaRPr lang="en-US" dirty="0"/>
          </a:p>
          <a:p>
            <a:pPr marL="285750" indent="-285750">
              <a:buFont typeface="Wingdings" panose="05000000000000000000" pitchFamily="2" charset="2"/>
              <a:buChar char="Ø"/>
            </a:pPr>
            <a:r>
              <a:rPr lang="en-US" sz="1600" dirty="0"/>
              <a:t>Time to refresh yourself followed by Satwik Diet</a:t>
            </a:r>
            <a:endParaRPr lang="en-US" dirty="0"/>
          </a:p>
          <a:p>
            <a:endParaRPr lang="en-US" dirty="0"/>
          </a:p>
          <a:p>
            <a:pPr marL="285750" indent="-285750">
              <a:buFont typeface="Wingdings" panose="05000000000000000000" pitchFamily="2" charset="2"/>
              <a:buChar char="Ø"/>
            </a:pPr>
            <a:r>
              <a:rPr lang="en-US" sz="1600" dirty="0"/>
              <a:t>Customized Consultation by our professional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Rest and enjoy delicious Satwik food</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Customized Therapies/ Mental Detoxification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Know more about Naturopathy</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Satwik Dinner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Enjoy good and peaceful sleep</a:t>
            </a:r>
          </a:p>
          <a:p>
            <a:pPr marL="285750" indent="-285750">
              <a:buFont typeface="Wingdings" panose="05000000000000000000" pitchFamily="2" charset="2"/>
              <a:buChar char="Ø"/>
            </a:pPr>
            <a:endParaRPr lang="en-US" sz="1600" dirty="0"/>
          </a:p>
          <a:p>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algn="ctr" fontAlgn="ctr"/>
            <a:endParaRPr lang="en-US" dirty="0"/>
          </a:p>
          <a:p>
            <a:pPr algn="ctr" fontAlgn="ctr"/>
            <a:r>
              <a:rPr lang="en-US" sz="3600" b="1" dirty="0">
                <a:solidFill>
                  <a:schemeClr val="accent1"/>
                </a:solidFill>
              </a:rPr>
              <a:t> </a:t>
            </a:r>
          </a:p>
          <a:p>
            <a:pPr algn="ctr"/>
            <a:r>
              <a:rPr lang="en-US" dirty="0"/>
              <a:t>       </a:t>
            </a:r>
            <a:br>
              <a:rPr lang="en-US" dirty="0"/>
            </a:b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16" y="1558344"/>
            <a:ext cx="4043966" cy="3760631"/>
          </a:xfrm>
          <a:prstGeom prst="rect">
            <a:avLst/>
          </a:prstGeom>
        </p:spPr>
      </p:pic>
    </p:spTree>
    <p:extLst>
      <p:ext uri="{BB962C8B-B14F-4D97-AF65-F5344CB8AC3E}">
        <p14:creationId xmlns:p14="http://schemas.microsoft.com/office/powerpoint/2010/main" val="2516034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461665"/>
          </a:xfrm>
          <a:prstGeom prst="rect">
            <a:avLst/>
          </a:prstGeom>
          <a:noFill/>
        </p:spPr>
        <p:txBody>
          <a:bodyPr wrap="square" rtlCol="0">
            <a:spAutoFit/>
          </a:bodyPr>
          <a:lstStyle/>
          <a:p>
            <a:pPr algn="ctr"/>
            <a:r>
              <a:rPr lang="en-US" sz="2400" b="1" dirty="0">
                <a:solidFill>
                  <a:schemeClr val="accent1"/>
                </a:solidFill>
              </a:rPr>
              <a:t>ANF Plan of Wellness Retreat Day 2</a:t>
            </a:r>
          </a:p>
        </p:txBody>
      </p:sp>
      <p:sp>
        <p:nvSpPr>
          <p:cNvPr id="5" name="TextBox 4"/>
          <p:cNvSpPr txBox="1"/>
          <p:nvPr/>
        </p:nvSpPr>
        <p:spPr>
          <a:xfrm>
            <a:off x="618186" y="929243"/>
            <a:ext cx="8963696" cy="6740307"/>
          </a:xfrm>
          <a:prstGeom prst="rect">
            <a:avLst/>
          </a:prstGeom>
          <a:noFill/>
        </p:spPr>
        <p:txBody>
          <a:bodyPr wrap="square" rtlCol="0">
            <a:spAutoFit/>
          </a:bodyPr>
          <a:lstStyle/>
          <a:p>
            <a:pPr fontAlgn="ctr"/>
            <a:endParaRPr lang="en-US" dirty="0"/>
          </a:p>
          <a:p>
            <a:pPr marL="285750" indent="-285750">
              <a:buFont typeface="Wingdings" panose="05000000000000000000" pitchFamily="2" charset="2"/>
              <a:buChar char="Ø"/>
            </a:pPr>
            <a:r>
              <a:rPr lang="en-US" sz="1600" dirty="0"/>
              <a:t>Wakeup call (Early to bed early to rise make a person healthy wealthy and wise) </a:t>
            </a:r>
          </a:p>
          <a:p>
            <a:endParaRPr lang="en-US" dirty="0"/>
          </a:p>
          <a:p>
            <a:pPr marL="285750" indent="-285750">
              <a:buFont typeface="Wingdings" panose="05000000000000000000" pitchFamily="2" charset="2"/>
              <a:buChar char="Ø"/>
            </a:pPr>
            <a:r>
              <a:rPr lang="en-US" sz="1600" dirty="0"/>
              <a:t>Yoga and pranayama</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Enjoy Delicious Breakfast</a:t>
            </a:r>
          </a:p>
          <a:p>
            <a:endParaRPr lang="en-US" sz="1600" dirty="0"/>
          </a:p>
          <a:p>
            <a:pPr marL="285750" indent="-285750">
              <a:buFont typeface="Wingdings" panose="05000000000000000000" pitchFamily="2" charset="2"/>
              <a:buChar char="Ø"/>
            </a:pPr>
            <a:r>
              <a:rPr lang="en-US" sz="1600" dirty="0"/>
              <a:t>Customized Therapies/ Mental Detoxification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Satwik Lunch</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Local Sightseeing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Delicious and healthy Dinner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Enjoy good and peaceful sleep</a:t>
            </a:r>
          </a:p>
          <a:p>
            <a:pPr marL="285750" indent="-285750">
              <a:buFont typeface="Wingdings" panose="05000000000000000000" pitchFamily="2" charset="2"/>
              <a:buChar char="Ø"/>
            </a:pPr>
            <a:endParaRPr lang="en-US" sz="1600" dirty="0"/>
          </a:p>
          <a:p>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algn="ctr" fontAlgn="ctr"/>
            <a:endParaRPr lang="en-US" dirty="0"/>
          </a:p>
          <a:p>
            <a:pPr algn="ctr" fontAlgn="ctr"/>
            <a:r>
              <a:rPr lang="en-US" sz="3600" b="1" dirty="0">
                <a:solidFill>
                  <a:schemeClr val="accent1"/>
                </a:solidFill>
              </a:rPr>
              <a:t> </a:t>
            </a:r>
          </a:p>
          <a:p>
            <a:pPr algn="ctr"/>
            <a:r>
              <a:rPr lang="en-US" dirty="0"/>
              <a:t>       </a:t>
            </a:r>
            <a:br>
              <a:rPr lang="en-US" dirty="0"/>
            </a:b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346" y="2055187"/>
            <a:ext cx="4267536" cy="2697118"/>
          </a:xfrm>
          <a:prstGeom prst="rect">
            <a:avLst/>
          </a:prstGeom>
        </p:spPr>
      </p:pic>
    </p:spTree>
    <p:extLst>
      <p:ext uri="{BB962C8B-B14F-4D97-AF65-F5344CB8AC3E}">
        <p14:creationId xmlns:p14="http://schemas.microsoft.com/office/powerpoint/2010/main" val="3313822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425003"/>
            <a:ext cx="8345510" cy="461665"/>
          </a:xfrm>
          <a:prstGeom prst="rect">
            <a:avLst/>
          </a:prstGeom>
          <a:noFill/>
        </p:spPr>
        <p:txBody>
          <a:bodyPr wrap="square" rtlCol="0">
            <a:spAutoFit/>
          </a:bodyPr>
          <a:lstStyle/>
          <a:p>
            <a:pPr algn="ctr"/>
            <a:r>
              <a:rPr lang="en-US" sz="2400" b="1" dirty="0">
                <a:solidFill>
                  <a:schemeClr val="accent1"/>
                </a:solidFill>
              </a:rPr>
              <a:t>ANF Plan of Wellness Retreat Day 3</a:t>
            </a:r>
          </a:p>
        </p:txBody>
      </p:sp>
      <p:sp>
        <p:nvSpPr>
          <p:cNvPr id="5" name="TextBox 4"/>
          <p:cNvSpPr txBox="1"/>
          <p:nvPr/>
        </p:nvSpPr>
        <p:spPr>
          <a:xfrm>
            <a:off x="618186" y="929243"/>
            <a:ext cx="8963696" cy="7478970"/>
          </a:xfrm>
          <a:prstGeom prst="rect">
            <a:avLst/>
          </a:prstGeom>
          <a:noFill/>
        </p:spPr>
        <p:txBody>
          <a:bodyPr wrap="square" rtlCol="0">
            <a:spAutoFit/>
          </a:bodyPr>
          <a:lstStyle/>
          <a:p>
            <a:pPr fontAlgn="ctr"/>
            <a:endParaRPr lang="en-US"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Wakeup call (Early to bed early to rise make a person healthy wealthy and wise) </a:t>
            </a:r>
          </a:p>
          <a:p>
            <a:endParaRPr lang="en-US" dirty="0"/>
          </a:p>
          <a:p>
            <a:pPr marL="285750" indent="-285750">
              <a:buFont typeface="Wingdings" panose="05000000000000000000" pitchFamily="2" charset="2"/>
              <a:buChar char="Ø"/>
            </a:pPr>
            <a:r>
              <a:rPr lang="en-US" sz="1600" dirty="0"/>
              <a:t>Yoga and pranayama</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Enjoy Delicious Breakfast</a:t>
            </a:r>
          </a:p>
          <a:p>
            <a:endParaRPr lang="en-US" sz="1600" dirty="0"/>
          </a:p>
          <a:p>
            <a:pPr marL="285750" indent="-285750">
              <a:buFont typeface="Wingdings" panose="05000000000000000000" pitchFamily="2" charset="2"/>
              <a:buChar char="Ø"/>
            </a:pPr>
            <a:r>
              <a:rPr lang="en-US" sz="1600" dirty="0"/>
              <a:t>Customized Therapies/ Mental Detoxification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Satwik Lunch</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Back to home</a:t>
            </a:r>
          </a:p>
          <a:p>
            <a:pPr marL="285750" indent="-285750">
              <a:buFont typeface="Wingdings" panose="05000000000000000000" pitchFamily="2" charset="2"/>
              <a:buChar char="Ø"/>
            </a:pPr>
            <a:endParaRPr lang="en-US" sz="1600" dirty="0"/>
          </a:p>
          <a:p>
            <a:endParaRPr lang="en-US" sz="1600" dirty="0"/>
          </a:p>
          <a:p>
            <a:endParaRPr lang="en-US" sz="1600" dirty="0"/>
          </a:p>
          <a:p>
            <a:r>
              <a:rPr lang="en-US" sz="1600" dirty="0"/>
              <a:t>Our wellness retreat plan will make you fully rejuvenate and prepare you well for the upcoming challenges at work front. We ensure you that you will never forget these 3 days and get benefitted in every possible way.  </a:t>
            </a:r>
          </a:p>
          <a:p>
            <a:pPr marL="285750" indent="-285750">
              <a:buFont typeface="Wingdings" panose="05000000000000000000" pitchFamily="2" charset="2"/>
              <a:buChar char="Ø"/>
            </a:pPr>
            <a:endParaRPr lang="en-US" sz="1600" dirty="0"/>
          </a:p>
          <a:p>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algn="ctr" fontAlgn="ctr"/>
            <a:endParaRPr lang="en-US" dirty="0"/>
          </a:p>
          <a:p>
            <a:pPr algn="ctr" fontAlgn="ctr"/>
            <a:r>
              <a:rPr lang="en-US" sz="3600" b="1" dirty="0">
                <a:solidFill>
                  <a:schemeClr val="accent1"/>
                </a:solidFill>
              </a:rPr>
              <a:t> </a:t>
            </a:r>
          </a:p>
          <a:p>
            <a:pPr algn="ctr"/>
            <a:r>
              <a:rPr lang="en-US" dirty="0"/>
              <a:t>       </a:t>
            </a:r>
            <a:br>
              <a:rPr lang="en-US" dirty="0"/>
            </a:br>
            <a:r>
              <a:rPr lang="en-US" dirty="0"/>
              <a: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34" y="1700748"/>
            <a:ext cx="4803821" cy="3180345"/>
          </a:xfrm>
          <a:prstGeom prst="rect">
            <a:avLst/>
          </a:prstGeom>
        </p:spPr>
      </p:pic>
    </p:spTree>
    <p:extLst>
      <p:ext uri="{BB962C8B-B14F-4D97-AF65-F5344CB8AC3E}">
        <p14:creationId xmlns:p14="http://schemas.microsoft.com/office/powerpoint/2010/main" val="62067871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 y="321972"/>
            <a:ext cx="7263685" cy="523220"/>
          </a:xfrm>
          <a:prstGeom prst="rect">
            <a:avLst/>
          </a:prstGeom>
          <a:noFill/>
        </p:spPr>
        <p:txBody>
          <a:bodyPr wrap="square" rtlCol="0">
            <a:spAutoFit/>
          </a:bodyPr>
          <a:lstStyle/>
          <a:p>
            <a:pPr algn="ctr"/>
            <a:r>
              <a:rPr lang="en-US" sz="2800" b="1" dirty="0">
                <a:solidFill>
                  <a:schemeClr val="accent1"/>
                </a:solidFill>
              </a:rPr>
              <a:t>What is Ayush Naturopathy Foundation </a:t>
            </a:r>
          </a:p>
        </p:txBody>
      </p:sp>
      <p:sp>
        <p:nvSpPr>
          <p:cNvPr id="3" name="TextBox 2"/>
          <p:cNvSpPr txBox="1"/>
          <p:nvPr/>
        </p:nvSpPr>
        <p:spPr>
          <a:xfrm>
            <a:off x="643944" y="2163650"/>
            <a:ext cx="8976575" cy="4524315"/>
          </a:xfrm>
          <a:prstGeom prst="rect">
            <a:avLst/>
          </a:prstGeom>
          <a:noFill/>
        </p:spPr>
        <p:txBody>
          <a:bodyPr wrap="square" rtlCol="0">
            <a:spAutoFit/>
          </a:bodyPr>
          <a:lstStyle/>
          <a:p>
            <a:r>
              <a:rPr lang="en-US" dirty="0">
                <a:solidFill>
                  <a:srgbClr val="002060"/>
                </a:solidFill>
              </a:rPr>
              <a:t>ANF stands for Ayush Naturopathy Foundation registered under the Ministry of Cooperate Affairs is committed to give good health and employment to everyone. ANF was established in August 2021 and till date we have successfully treated a large number of patients suffering from different ailments.  We have highly experienced Doctors and Therapist team who all are well versed in their field. We believe in the healing power of nature so our all treatments are natural without any drugs or surgery. Our Alternative medicinal therapies like Naturopathy, Ayurveda, Acupressure / Acupuncture, Cupping, Panch Karma, Chiropractic etc. </a:t>
            </a:r>
          </a:p>
          <a:p>
            <a:r>
              <a:rPr lang="en-US" dirty="0">
                <a:solidFill>
                  <a:srgbClr val="002060"/>
                </a:solidFill>
              </a:rPr>
              <a:t> </a:t>
            </a:r>
          </a:p>
          <a:p>
            <a:r>
              <a:rPr lang="en-US" dirty="0">
                <a:solidFill>
                  <a:srgbClr val="002060"/>
                </a:solidFill>
              </a:rPr>
              <a:t>Our Director Sh. Ajay Tiwari and Mrs. </a:t>
            </a:r>
            <a:r>
              <a:rPr lang="en-US" dirty="0" err="1">
                <a:solidFill>
                  <a:srgbClr val="002060"/>
                </a:solidFill>
              </a:rPr>
              <a:t>Rekha</a:t>
            </a:r>
            <a:r>
              <a:rPr lang="en-US" dirty="0">
                <a:solidFill>
                  <a:srgbClr val="002060"/>
                </a:solidFill>
              </a:rPr>
              <a:t> Tiwari founded Ayush Naturopathy in </a:t>
            </a:r>
            <a:r>
              <a:rPr lang="en-US" dirty="0" err="1">
                <a:solidFill>
                  <a:srgbClr val="002060"/>
                </a:solidFill>
              </a:rPr>
              <a:t>Augus</a:t>
            </a:r>
            <a:r>
              <a:rPr lang="en-US" dirty="0">
                <a:solidFill>
                  <a:srgbClr val="002060"/>
                </a:solidFill>
              </a:rPr>
              <a:t> 2021 since then we are continuously working at our NGO motto i.e. </a:t>
            </a:r>
            <a:r>
              <a:rPr lang="en-US" dirty="0" err="1">
                <a:solidFill>
                  <a:srgbClr val="002060"/>
                </a:solidFill>
              </a:rPr>
              <a:t>सबको</a:t>
            </a:r>
            <a:r>
              <a:rPr lang="en-US" dirty="0">
                <a:solidFill>
                  <a:srgbClr val="002060"/>
                </a:solidFill>
              </a:rPr>
              <a:t> </a:t>
            </a:r>
            <a:r>
              <a:rPr lang="en-US" dirty="0" err="1">
                <a:solidFill>
                  <a:srgbClr val="002060"/>
                </a:solidFill>
              </a:rPr>
              <a:t>स्वास्थ्य</a:t>
            </a:r>
            <a:r>
              <a:rPr lang="en-US" dirty="0">
                <a:solidFill>
                  <a:srgbClr val="002060"/>
                </a:solidFill>
              </a:rPr>
              <a:t>, </a:t>
            </a:r>
            <a:r>
              <a:rPr lang="en-US" dirty="0" err="1">
                <a:solidFill>
                  <a:srgbClr val="002060"/>
                </a:solidFill>
              </a:rPr>
              <a:t>सबको</a:t>
            </a:r>
            <a:r>
              <a:rPr lang="en-US" dirty="0">
                <a:solidFill>
                  <a:srgbClr val="002060"/>
                </a:solidFill>
              </a:rPr>
              <a:t> </a:t>
            </a:r>
            <a:r>
              <a:rPr lang="en-US" dirty="0" err="1">
                <a:solidFill>
                  <a:srgbClr val="002060"/>
                </a:solidFill>
              </a:rPr>
              <a:t>रोजगार</a:t>
            </a:r>
            <a:r>
              <a:rPr lang="en-US" dirty="0">
                <a:solidFill>
                  <a:srgbClr val="002060"/>
                </a:solidFill>
              </a:rPr>
              <a:t> ! We not only treat people but also educate them so that they can become their own doctors and get relief from their day to day common ailments.  Our dedicated team of founder members also working hard to achieve the goals. We are presently working in more than 8 states successfull</a:t>
            </a:r>
            <a:r>
              <a:rPr lang="en-US" dirty="0"/>
              <a:t>y.</a:t>
            </a:r>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72" y="843480"/>
            <a:ext cx="1869518" cy="1321882"/>
          </a:xfrm>
          <a:prstGeom prst="rect">
            <a:avLst/>
          </a:prstGeom>
        </p:spPr>
      </p:pic>
    </p:spTree>
    <p:extLst>
      <p:ext uri="{BB962C8B-B14F-4D97-AF65-F5344CB8AC3E}">
        <p14:creationId xmlns:p14="http://schemas.microsoft.com/office/powerpoint/2010/main" val="39239547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ANF Journey Through Pictures !</a:t>
            </a:r>
          </a:p>
        </p:txBody>
      </p:sp>
      <p:sp>
        <p:nvSpPr>
          <p:cNvPr id="3" name="AutoShape 2" descr="blob:https://web.whatsapp.com/7e387023-fd09-4138-adbe-996d1744874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lob:https://web.whatsapp.com/7e387023-fd09-4138-adbe-996d1744874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378040"/>
            <a:ext cx="3960254" cy="26401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4160144"/>
            <a:ext cx="4024813" cy="23823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410" y="1378040"/>
            <a:ext cx="4287592" cy="27139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668" y="4160144"/>
            <a:ext cx="4812406" cy="2504942"/>
          </a:xfrm>
          <a:prstGeom prst="rect">
            <a:avLst/>
          </a:prstGeom>
        </p:spPr>
      </p:pic>
    </p:spTree>
    <p:extLst>
      <p:ext uri="{BB962C8B-B14F-4D97-AF65-F5344CB8AC3E}">
        <p14:creationId xmlns:p14="http://schemas.microsoft.com/office/powerpoint/2010/main" val="214283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ANF Journey Through Pictures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92" y="4121239"/>
            <a:ext cx="4435661" cy="2575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661" y="1347630"/>
            <a:ext cx="4201077" cy="27736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92" y="1347631"/>
            <a:ext cx="4435661" cy="27736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3661" y="4121239"/>
            <a:ext cx="4201077" cy="2575775"/>
          </a:xfrm>
          <a:prstGeom prst="rect">
            <a:avLst/>
          </a:prstGeom>
        </p:spPr>
      </p:pic>
    </p:spTree>
    <p:extLst>
      <p:ext uri="{BB962C8B-B14F-4D97-AF65-F5344CB8AC3E}">
        <p14:creationId xmlns:p14="http://schemas.microsoft.com/office/powerpoint/2010/main" val="208834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 y="321972"/>
            <a:ext cx="7263685" cy="954107"/>
          </a:xfrm>
          <a:prstGeom prst="rect">
            <a:avLst/>
          </a:prstGeom>
          <a:noFill/>
        </p:spPr>
        <p:txBody>
          <a:bodyPr wrap="square" rtlCol="0">
            <a:spAutoFit/>
          </a:bodyPr>
          <a:lstStyle/>
          <a:p>
            <a:pPr algn="ctr"/>
            <a:r>
              <a:rPr lang="en-US" sz="2800" b="1" dirty="0">
                <a:solidFill>
                  <a:schemeClr val="accent1"/>
                </a:solidFill>
              </a:rPr>
              <a:t>Ayush Naturopathy Foundation Team Members</a:t>
            </a:r>
          </a:p>
        </p:txBody>
      </p:sp>
      <p:sp>
        <p:nvSpPr>
          <p:cNvPr id="3" name="TextBox 2"/>
          <p:cNvSpPr txBox="1"/>
          <p:nvPr/>
        </p:nvSpPr>
        <p:spPr>
          <a:xfrm>
            <a:off x="515155" y="1622738"/>
            <a:ext cx="8976575" cy="5355312"/>
          </a:xfrm>
          <a:prstGeom prst="rect">
            <a:avLst/>
          </a:prstGeom>
          <a:noFill/>
        </p:spPr>
        <p:txBody>
          <a:bodyPr wrap="square" rtlCol="0">
            <a:spAutoFit/>
          </a:bodyPr>
          <a:lstStyle/>
          <a:p>
            <a:r>
              <a:rPr lang="en-US" dirty="0"/>
              <a:t>We have a dedicated team of doctors and therapist who all are expertise in their fields. Our administrative and members team always ready to volunteer and actively take part in health retreat programs and camps. </a:t>
            </a:r>
          </a:p>
          <a:p>
            <a:endParaRPr lang="en-US" dirty="0"/>
          </a:p>
          <a:p>
            <a:r>
              <a:rPr lang="en-US" dirty="0"/>
              <a:t>Our </a:t>
            </a:r>
            <a:r>
              <a:rPr lang="en-US" dirty="0" err="1"/>
              <a:t>Asministritative</a:t>
            </a:r>
            <a:r>
              <a:rPr lang="en-US" dirty="0"/>
              <a:t> team is as follows- </a:t>
            </a:r>
          </a:p>
          <a:p>
            <a:endParaRPr lang="en-US" dirty="0"/>
          </a:p>
          <a:p>
            <a:pPr marL="285750" indent="-285750">
              <a:buFont typeface="Wingdings" panose="05000000000000000000" pitchFamily="2" charset="2"/>
              <a:buChar char="Ø"/>
            </a:pPr>
            <a:r>
              <a:rPr lang="en-US" dirty="0">
                <a:solidFill>
                  <a:srgbClr val="002060"/>
                </a:solidFill>
              </a:rPr>
              <a:t>Sh. Ajay Tiwari – Director of ANF</a:t>
            </a:r>
          </a:p>
          <a:p>
            <a:pPr marL="285750" indent="-285750">
              <a:buFont typeface="Wingdings" panose="05000000000000000000" pitchFamily="2" charset="2"/>
              <a:buChar char="Ø"/>
            </a:pPr>
            <a:r>
              <a:rPr lang="en-US" dirty="0">
                <a:solidFill>
                  <a:srgbClr val="002060"/>
                </a:solidFill>
              </a:rPr>
              <a:t>Mrs. </a:t>
            </a:r>
            <a:r>
              <a:rPr lang="en-US" dirty="0" err="1">
                <a:solidFill>
                  <a:srgbClr val="002060"/>
                </a:solidFill>
              </a:rPr>
              <a:t>Rekha</a:t>
            </a:r>
            <a:r>
              <a:rPr lang="en-US" dirty="0">
                <a:solidFill>
                  <a:srgbClr val="002060"/>
                </a:solidFill>
              </a:rPr>
              <a:t> Tiwari – Director of ANF </a:t>
            </a:r>
          </a:p>
          <a:p>
            <a:pPr marL="285750" indent="-285750">
              <a:buFont typeface="Wingdings" panose="05000000000000000000" pitchFamily="2" charset="2"/>
              <a:buChar char="Ø"/>
            </a:pPr>
            <a:r>
              <a:rPr lang="en-US" dirty="0">
                <a:solidFill>
                  <a:srgbClr val="002060"/>
                </a:solidFill>
              </a:rPr>
              <a:t>Dr. </a:t>
            </a:r>
            <a:r>
              <a:rPr lang="en-US" dirty="0" err="1">
                <a:solidFill>
                  <a:srgbClr val="002060"/>
                </a:solidFill>
              </a:rPr>
              <a:t>Jaidev</a:t>
            </a:r>
            <a:r>
              <a:rPr lang="en-US" dirty="0">
                <a:solidFill>
                  <a:srgbClr val="002060"/>
                </a:solidFill>
              </a:rPr>
              <a:t> Banerjee </a:t>
            </a:r>
          </a:p>
          <a:p>
            <a:pPr marL="285750" indent="-285750">
              <a:buFont typeface="Wingdings" panose="05000000000000000000" pitchFamily="2" charset="2"/>
              <a:buChar char="Ø"/>
            </a:pPr>
            <a:r>
              <a:rPr lang="en-US" dirty="0">
                <a:solidFill>
                  <a:srgbClr val="002060"/>
                </a:solidFill>
              </a:rPr>
              <a:t>Dr. </a:t>
            </a:r>
            <a:r>
              <a:rPr lang="en-US" dirty="0" err="1">
                <a:solidFill>
                  <a:srgbClr val="002060"/>
                </a:solidFill>
              </a:rPr>
              <a:t>Subhash</a:t>
            </a:r>
            <a:r>
              <a:rPr lang="en-US" dirty="0">
                <a:solidFill>
                  <a:srgbClr val="002060"/>
                </a:solidFill>
              </a:rPr>
              <a:t> </a:t>
            </a:r>
            <a:r>
              <a:rPr lang="en-US" dirty="0" err="1">
                <a:solidFill>
                  <a:srgbClr val="002060"/>
                </a:solidFill>
              </a:rPr>
              <a:t>Dayal</a:t>
            </a:r>
            <a:endParaRPr lang="en-US" dirty="0">
              <a:solidFill>
                <a:srgbClr val="002060"/>
              </a:solidFill>
            </a:endParaRPr>
          </a:p>
          <a:p>
            <a:pPr marL="285750" indent="-285750">
              <a:buFont typeface="Wingdings" panose="05000000000000000000" pitchFamily="2" charset="2"/>
              <a:buChar char="Ø"/>
            </a:pPr>
            <a:r>
              <a:rPr lang="en-US" dirty="0">
                <a:solidFill>
                  <a:srgbClr val="002060"/>
                </a:solidFill>
              </a:rPr>
              <a:t>Dr. </a:t>
            </a:r>
            <a:r>
              <a:rPr lang="en-US" dirty="0" err="1">
                <a:solidFill>
                  <a:srgbClr val="002060"/>
                </a:solidFill>
              </a:rPr>
              <a:t>Pooja</a:t>
            </a:r>
            <a:r>
              <a:rPr lang="en-US" dirty="0">
                <a:solidFill>
                  <a:srgbClr val="002060"/>
                </a:solidFill>
              </a:rPr>
              <a:t> Bhushan</a:t>
            </a:r>
          </a:p>
          <a:p>
            <a:pPr marL="285750" indent="-285750">
              <a:buFont typeface="Wingdings" panose="05000000000000000000" pitchFamily="2" charset="2"/>
              <a:buChar char="Ø"/>
            </a:pPr>
            <a:r>
              <a:rPr lang="en-US" dirty="0">
                <a:solidFill>
                  <a:srgbClr val="002060"/>
                </a:solidFill>
              </a:rPr>
              <a:t>Sh. Vijay Arya</a:t>
            </a:r>
          </a:p>
          <a:p>
            <a:pPr marL="285750" indent="-285750">
              <a:buFont typeface="Wingdings" panose="05000000000000000000" pitchFamily="2" charset="2"/>
              <a:buChar char="Ø"/>
            </a:pPr>
            <a:r>
              <a:rPr lang="en-US" dirty="0">
                <a:solidFill>
                  <a:srgbClr val="002060"/>
                </a:solidFill>
              </a:rPr>
              <a:t>Sh. </a:t>
            </a:r>
            <a:r>
              <a:rPr lang="en-US" dirty="0" err="1">
                <a:solidFill>
                  <a:srgbClr val="002060"/>
                </a:solidFill>
              </a:rPr>
              <a:t>Ishwar</a:t>
            </a:r>
            <a:r>
              <a:rPr lang="en-US" dirty="0">
                <a:solidFill>
                  <a:srgbClr val="002060"/>
                </a:solidFill>
              </a:rPr>
              <a:t> Singh </a:t>
            </a:r>
            <a:r>
              <a:rPr lang="en-US" dirty="0" err="1">
                <a:solidFill>
                  <a:srgbClr val="002060"/>
                </a:solidFill>
              </a:rPr>
              <a:t>Shekawat</a:t>
            </a:r>
            <a:endParaRPr lang="en-US" dirty="0">
              <a:solidFill>
                <a:srgbClr val="002060"/>
              </a:solidFill>
            </a:endParaRPr>
          </a:p>
          <a:p>
            <a:pPr marL="285750" indent="-285750">
              <a:buFont typeface="Wingdings" panose="05000000000000000000" pitchFamily="2" charset="2"/>
              <a:buChar char="Ø"/>
            </a:pPr>
            <a:r>
              <a:rPr lang="en-US" dirty="0">
                <a:solidFill>
                  <a:srgbClr val="002060"/>
                </a:solidFill>
              </a:rPr>
              <a:t>Sh. </a:t>
            </a:r>
            <a:r>
              <a:rPr lang="en-US" dirty="0" err="1">
                <a:solidFill>
                  <a:srgbClr val="002060"/>
                </a:solidFill>
              </a:rPr>
              <a:t>Pawan</a:t>
            </a:r>
            <a:r>
              <a:rPr lang="en-US" dirty="0">
                <a:solidFill>
                  <a:srgbClr val="002060"/>
                </a:solidFill>
              </a:rPr>
              <a:t> </a:t>
            </a:r>
            <a:r>
              <a:rPr lang="en-US" dirty="0" err="1">
                <a:solidFill>
                  <a:srgbClr val="002060"/>
                </a:solidFill>
              </a:rPr>
              <a:t>Bishnoi</a:t>
            </a:r>
            <a:endParaRPr lang="en-US" dirty="0">
              <a:solidFill>
                <a:srgbClr val="002060"/>
              </a:solidFill>
            </a:endParaRPr>
          </a:p>
          <a:p>
            <a:pPr marL="285750" indent="-285750">
              <a:buFont typeface="Wingdings" panose="05000000000000000000" pitchFamily="2" charset="2"/>
              <a:buChar char="Ø"/>
            </a:pPr>
            <a:endParaRPr lang="en-US" dirty="0"/>
          </a:p>
          <a:p>
            <a:r>
              <a:rPr lang="en-US" dirty="0"/>
              <a:t>We have a hardworking team of therapists and administration who successfully giving their 100% in the smooth running of the Dispensary. Our core committee team members and volunteers also working hard to achieve the foundation goals.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468" y="3103194"/>
            <a:ext cx="3763262" cy="2394400"/>
          </a:xfrm>
          <a:prstGeom prst="rect">
            <a:avLst/>
          </a:prstGeom>
        </p:spPr>
      </p:pic>
    </p:spTree>
    <p:extLst>
      <p:ext uri="{BB962C8B-B14F-4D97-AF65-F5344CB8AC3E}">
        <p14:creationId xmlns:p14="http://schemas.microsoft.com/office/powerpoint/2010/main" val="133646763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ANF Journey Through Pictures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66" y="1367577"/>
            <a:ext cx="4316142" cy="2640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66" y="3926162"/>
            <a:ext cx="4316142" cy="2732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608" y="1367577"/>
            <a:ext cx="5101755" cy="255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607" y="3926162"/>
            <a:ext cx="5101755" cy="2732215"/>
          </a:xfrm>
          <a:prstGeom prst="rect">
            <a:avLst/>
          </a:prstGeom>
        </p:spPr>
      </p:pic>
    </p:spTree>
    <p:extLst>
      <p:ext uri="{BB962C8B-B14F-4D97-AF65-F5344CB8AC3E}">
        <p14:creationId xmlns:p14="http://schemas.microsoft.com/office/powerpoint/2010/main" val="120321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1141" y="193183"/>
            <a:ext cx="6809749" cy="830997"/>
          </a:xfrm>
          <a:prstGeom prst="rect">
            <a:avLst/>
          </a:prstGeom>
          <a:noFill/>
        </p:spPr>
        <p:txBody>
          <a:bodyPr wrap="none" rtlCol="0">
            <a:spAutoFit/>
          </a:bodyPr>
          <a:lstStyle/>
          <a:p>
            <a:pPr algn="ctr"/>
            <a:r>
              <a:rPr lang="en-US" sz="2400" b="1" dirty="0">
                <a:solidFill>
                  <a:schemeClr val="accent1"/>
                </a:solidFill>
              </a:rPr>
              <a:t>Ayush Naturopathy Foundation Achievements </a:t>
            </a:r>
          </a:p>
          <a:p>
            <a:pPr algn="ctr"/>
            <a:endParaRPr lang="en-US" sz="2400" b="1" dirty="0"/>
          </a:p>
        </p:txBody>
      </p:sp>
      <p:sp>
        <p:nvSpPr>
          <p:cNvPr id="5" name="TextBox 4"/>
          <p:cNvSpPr txBox="1"/>
          <p:nvPr/>
        </p:nvSpPr>
        <p:spPr>
          <a:xfrm>
            <a:off x="412122" y="824248"/>
            <a:ext cx="8847785" cy="5909310"/>
          </a:xfrm>
          <a:prstGeom prst="rect">
            <a:avLst/>
          </a:prstGeom>
          <a:noFill/>
        </p:spPr>
        <p:txBody>
          <a:bodyPr wrap="square" rtlCol="0">
            <a:spAutoFit/>
          </a:bodyPr>
          <a:lstStyle/>
          <a:p>
            <a:r>
              <a:rPr lang="en-US" dirty="0">
                <a:solidFill>
                  <a:srgbClr val="002060"/>
                </a:solidFill>
              </a:rPr>
              <a:t>ANF have India’s first Naturopathy charitable dispensary established on 15 July 2022 where we provide extensive Naturopathy treatments under one roof at very nominal charges. We are proud to say that we treat more than 20,000 patients successfully till date. The treatments provided at our dispensary are much more affordable than any other private or government hospital. Our only motto is to treat people and make them aware towards these kind of therapies which are lost somewhere in these days.</a:t>
            </a:r>
          </a:p>
          <a:p>
            <a:r>
              <a:rPr lang="en-US" dirty="0"/>
              <a:t> </a:t>
            </a:r>
          </a:p>
          <a:p>
            <a:r>
              <a:rPr lang="en-US" dirty="0">
                <a:solidFill>
                  <a:srgbClr val="C00000"/>
                </a:solidFill>
              </a:rPr>
              <a:t>ANF successfully organized more than 100 health camps all over Delhi since November 2021 to till date. In those camps we provide free health checkups, free treatments and above all create awareness which helps everyone to understand the power of Naturopathy a holistic approach to wellness. ANF also started a Legal Aid clinic with the association of DSLSA (Delhi State Legal Services Authority) to provide free legal help to the needy ones. </a:t>
            </a:r>
          </a:p>
          <a:p>
            <a:r>
              <a:rPr lang="en-US" dirty="0"/>
              <a:t> </a:t>
            </a:r>
          </a:p>
          <a:p>
            <a:r>
              <a:rPr lang="en-US" dirty="0">
                <a:solidFill>
                  <a:srgbClr val="002060"/>
                </a:solidFill>
              </a:rPr>
              <a:t>ANF was also the guest of honor at 1st National Naturopathy Conference in Rajasthan On " Scientific Approach in Naturopathy" organized by the Rajasthan yoga and naturopathy doctor's association, Rajasthan India on 02 October 2023 in collaboration with Dr. S. R. Rajasthan Ayurveda University </a:t>
            </a:r>
            <a:r>
              <a:rPr lang="en-US" dirty="0" err="1">
                <a:solidFill>
                  <a:srgbClr val="002060"/>
                </a:solidFill>
              </a:rPr>
              <a:t>Karwad</a:t>
            </a:r>
            <a:r>
              <a:rPr lang="en-US" dirty="0">
                <a:solidFill>
                  <a:srgbClr val="002060"/>
                </a:solidFill>
              </a:rPr>
              <a:t>, Nagpur Road, Jodhpur, Central council for research in yoga and naturopathy (CCRYN), Rajasthan naturopathy development board GOR.</a:t>
            </a:r>
          </a:p>
        </p:txBody>
      </p:sp>
    </p:spTree>
    <p:extLst>
      <p:ext uri="{BB962C8B-B14F-4D97-AF65-F5344CB8AC3E}">
        <p14:creationId xmlns:p14="http://schemas.microsoft.com/office/powerpoint/2010/main" val="3511333588"/>
      </p:ext>
    </p:extLst>
  </p:cSld>
  <p:clrMapOvr>
    <a:masterClrMapping/>
  </p:clrMapOvr>
  <p:transition spd="slow" advTm="2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1141" y="193183"/>
            <a:ext cx="6809749" cy="830997"/>
          </a:xfrm>
          <a:prstGeom prst="rect">
            <a:avLst/>
          </a:prstGeom>
          <a:noFill/>
        </p:spPr>
        <p:txBody>
          <a:bodyPr wrap="none" rtlCol="0">
            <a:spAutoFit/>
          </a:bodyPr>
          <a:lstStyle/>
          <a:p>
            <a:pPr algn="ctr"/>
            <a:r>
              <a:rPr lang="en-US" sz="2400" b="1" dirty="0">
                <a:solidFill>
                  <a:schemeClr val="accent1"/>
                </a:solidFill>
              </a:rPr>
              <a:t>Ayush Naturopathy Foundation Achievements </a:t>
            </a:r>
          </a:p>
          <a:p>
            <a:pPr algn="ctr"/>
            <a:endParaRPr lang="en-US" sz="2400" b="1" dirty="0"/>
          </a:p>
        </p:txBody>
      </p:sp>
      <p:sp>
        <p:nvSpPr>
          <p:cNvPr id="5" name="TextBox 4"/>
          <p:cNvSpPr txBox="1"/>
          <p:nvPr/>
        </p:nvSpPr>
        <p:spPr>
          <a:xfrm>
            <a:off x="605305" y="1403797"/>
            <a:ext cx="8847785" cy="4524315"/>
          </a:xfrm>
          <a:prstGeom prst="rect">
            <a:avLst/>
          </a:prstGeom>
          <a:noFill/>
        </p:spPr>
        <p:txBody>
          <a:bodyPr wrap="square" rtlCol="0">
            <a:spAutoFit/>
          </a:bodyPr>
          <a:lstStyle/>
          <a:p>
            <a:r>
              <a:rPr lang="en-US" dirty="0">
                <a:solidFill>
                  <a:srgbClr val="002060"/>
                </a:solidFill>
              </a:rPr>
              <a:t>ANF has also started a Think Tank where a group of experts brought together to provide advice, suggestions and ideas on specific social, political and economic problems or issues. </a:t>
            </a:r>
            <a:r>
              <a:rPr lang="en-US" dirty="0">
                <a:solidFill>
                  <a:schemeClr val="accent2"/>
                </a:solidFill>
              </a:rPr>
              <a:t>Des </a:t>
            </a:r>
            <a:r>
              <a:rPr lang="en-US" dirty="0" err="1">
                <a:solidFill>
                  <a:schemeClr val="accent2"/>
                </a:solidFill>
              </a:rPr>
              <a:t>deepak</a:t>
            </a:r>
            <a:r>
              <a:rPr lang="en-US" dirty="0">
                <a:solidFill>
                  <a:schemeClr val="accent2"/>
                </a:solidFill>
              </a:rPr>
              <a:t> </a:t>
            </a:r>
            <a:r>
              <a:rPr lang="en-US" dirty="0" err="1">
                <a:solidFill>
                  <a:schemeClr val="accent2"/>
                </a:solidFill>
              </a:rPr>
              <a:t>verma</a:t>
            </a:r>
            <a:r>
              <a:rPr lang="en-US" dirty="0">
                <a:solidFill>
                  <a:schemeClr val="accent2"/>
                </a:solidFill>
              </a:rPr>
              <a:t> (secretary general) parliament. D. K </a:t>
            </a:r>
            <a:r>
              <a:rPr lang="en-US" dirty="0" err="1">
                <a:solidFill>
                  <a:schemeClr val="accent2"/>
                </a:solidFill>
              </a:rPr>
              <a:t>juneja</a:t>
            </a:r>
            <a:r>
              <a:rPr lang="en-US" dirty="0">
                <a:solidFill>
                  <a:schemeClr val="accent2"/>
                </a:solidFill>
              </a:rPr>
              <a:t> (Director RAINASABHA)</a:t>
            </a:r>
            <a:r>
              <a:rPr lang="en-US" dirty="0">
                <a:solidFill>
                  <a:srgbClr val="002060"/>
                </a:solidFill>
              </a:rPr>
              <a:t> are the part of our Think Tank. The work of all think tanks includes conducting scholarly research, creating a space for debate, generating ideas, monitoring public policy and providing intellectual resources to the public. We have successfully tie up with many top officials who can enlightened us with their presence. These officials can work with us on salary or incentive basis even after their retirements. </a:t>
            </a:r>
          </a:p>
          <a:p>
            <a:endParaRPr lang="en-US" dirty="0"/>
          </a:p>
          <a:p>
            <a:r>
              <a:rPr lang="en-US" dirty="0">
                <a:solidFill>
                  <a:srgbClr val="C00000"/>
                </a:solidFill>
              </a:rPr>
              <a:t>At ANF we not only provide health treatments and solutions. We also provide the employment by educating the people especially the younger generation through out certificate/Diploma and Master Diploma courses at very affordable charges with free internships at our dispensary and centers all over India. Our courses are approved and certified by government.</a:t>
            </a:r>
          </a:p>
          <a:p>
            <a:r>
              <a:rPr lang="en-US" dirty="0"/>
              <a:t> </a:t>
            </a:r>
          </a:p>
        </p:txBody>
      </p:sp>
    </p:spTree>
    <p:extLst>
      <p:ext uri="{BB962C8B-B14F-4D97-AF65-F5344CB8AC3E}">
        <p14:creationId xmlns:p14="http://schemas.microsoft.com/office/powerpoint/2010/main" val="3782779018"/>
      </p:ext>
    </p:extLst>
  </p:cSld>
  <p:clrMapOvr>
    <a:masterClrMapping/>
  </p:clrMapOvr>
  <p:transition spd="slow" advTm="2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426" y="895084"/>
            <a:ext cx="8596668" cy="5673142"/>
          </a:xfrm>
        </p:spPr>
        <p:txBody>
          <a:bodyPr>
            <a:normAutofit fontScale="70000" lnSpcReduction="20000"/>
          </a:bodyPr>
          <a:lstStyle/>
          <a:p>
            <a:pPr marL="0" indent="0">
              <a:buNone/>
            </a:pPr>
            <a:endParaRPr lang="en-US" sz="2300" dirty="0"/>
          </a:p>
          <a:p>
            <a:pPr marL="0" indent="0">
              <a:buNone/>
            </a:pPr>
            <a:r>
              <a:rPr lang="en-US" sz="2300" b="1" dirty="0">
                <a:solidFill>
                  <a:srgbClr val="002060"/>
                </a:solidFill>
              </a:rPr>
              <a:t>Health and well being includes Physical, Mental, Social and Spiritual Health. A healthy person must have all the balances. Wellness is an active process through which people become aware of, and make choices toward, a more successful existence.</a:t>
            </a:r>
          </a:p>
          <a:p>
            <a:pPr marL="0" indent="0">
              <a:buNone/>
            </a:pPr>
            <a:endParaRPr lang="en-US" b="1" dirty="0">
              <a:solidFill>
                <a:srgbClr val="002060"/>
              </a:solidFill>
            </a:endParaRPr>
          </a:p>
          <a:p>
            <a:r>
              <a:rPr lang="en-US" sz="1900" b="1" dirty="0">
                <a:solidFill>
                  <a:srgbClr val="002060"/>
                </a:solidFill>
              </a:rPr>
              <a:t>Physical health can be defined as the normal </a:t>
            </a:r>
          </a:p>
          <a:p>
            <a:pPr marL="0" indent="0">
              <a:buNone/>
            </a:pPr>
            <a:r>
              <a:rPr lang="en-US" sz="1900" b="1" dirty="0">
                <a:solidFill>
                  <a:srgbClr val="002060"/>
                </a:solidFill>
              </a:rPr>
              <a:t>functioning of the body it's about how your body </a:t>
            </a:r>
          </a:p>
          <a:p>
            <a:pPr marL="0" indent="0">
              <a:buNone/>
            </a:pPr>
            <a:r>
              <a:rPr lang="en-US" sz="1900" b="1" dirty="0">
                <a:solidFill>
                  <a:srgbClr val="002060"/>
                </a:solidFill>
              </a:rPr>
              <a:t>grows, feels and moves, how you care for it, </a:t>
            </a:r>
          </a:p>
          <a:p>
            <a:pPr marL="0" indent="0">
              <a:buNone/>
            </a:pPr>
            <a:r>
              <a:rPr lang="en-US" sz="1900" b="1" dirty="0">
                <a:solidFill>
                  <a:srgbClr val="002060"/>
                </a:solidFill>
              </a:rPr>
              <a:t>and what you put into it.</a:t>
            </a:r>
            <a:endParaRPr lang="en-IN" sz="1900" b="1" dirty="0">
              <a:solidFill>
                <a:srgbClr val="002060"/>
              </a:solidFill>
            </a:endParaRPr>
          </a:p>
          <a:p>
            <a:r>
              <a:rPr lang="en-US" sz="1900" b="1" dirty="0">
                <a:solidFill>
                  <a:srgbClr val="002060"/>
                </a:solidFill>
              </a:rPr>
              <a:t>Mental health is a state of mental well-being </a:t>
            </a:r>
          </a:p>
          <a:p>
            <a:pPr marL="0" indent="0">
              <a:buNone/>
            </a:pPr>
            <a:r>
              <a:rPr lang="en-US" sz="1900" b="1" dirty="0">
                <a:solidFill>
                  <a:srgbClr val="002060"/>
                </a:solidFill>
              </a:rPr>
              <a:t>that enables people to cope with the stresses of </a:t>
            </a:r>
          </a:p>
          <a:p>
            <a:pPr marL="0" indent="0">
              <a:buNone/>
            </a:pPr>
            <a:r>
              <a:rPr lang="en-US" sz="1900" b="1" dirty="0">
                <a:solidFill>
                  <a:srgbClr val="002060"/>
                </a:solidFill>
              </a:rPr>
              <a:t>life, realize their abilities, learn well and work </a:t>
            </a:r>
          </a:p>
          <a:p>
            <a:pPr marL="0" indent="0">
              <a:buNone/>
            </a:pPr>
            <a:r>
              <a:rPr lang="en-US" sz="1900" b="1" dirty="0">
                <a:solidFill>
                  <a:srgbClr val="002060"/>
                </a:solidFill>
              </a:rPr>
              <a:t>well, and contribute to their community.</a:t>
            </a:r>
          </a:p>
          <a:p>
            <a:r>
              <a:rPr lang="en-US" sz="1900" b="1" dirty="0">
                <a:solidFill>
                  <a:srgbClr val="002060"/>
                </a:solidFill>
              </a:rPr>
              <a:t>Social health is a term that refers to the ways</a:t>
            </a:r>
          </a:p>
          <a:p>
            <a:pPr marL="0" indent="0">
              <a:buNone/>
            </a:pPr>
            <a:r>
              <a:rPr lang="en-US" sz="1900" b="1" dirty="0">
                <a:solidFill>
                  <a:srgbClr val="002060"/>
                </a:solidFill>
              </a:rPr>
              <a:t> in which people create healthy and positive interpersonal relationships with one another. </a:t>
            </a:r>
          </a:p>
          <a:p>
            <a:r>
              <a:rPr lang="en-US" sz="1900" b="1" dirty="0">
                <a:solidFill>
                  <a:srgbClr val="002060"/>
                </a:solidFill>
              </a:rPr>
              <a:t>Spiritual health creates a balance between physical, psychological and social aspects of human life.</a:t>
            </a:r>
          </a:p>
          <a:p>
            <a:pPr marL="0" indent="0">
              <a:buNone/>
            </a:pPr>
            <a:endParaRPr lang="en-US" sz="1900" b="1" dirty="0">
              <a:solidFill>
                <a:srgbClr val="002060"/>
              </a:solidFill>
            </a:endParaRPr>
          </a:p>
          <a:p>
            <a:pPr marL="0" indent="0">
              <a:buNone/>
            </a:pPr>
            <a:r>
              <a:rPr lang="en-US" sz="1900" b="1" dirty="0">
                <a:solidFill>
                  <a:srgbClr val="002060"/>
                </a:solidFill>
              </a:rPr>
              <a:t>With the help of Naturopathy and Yoga Sciences we can maintain and lead to a healthy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642" y="2382592"/>
            <a:ext cx="4014452" cy="2292437"/>
          </a:xfrm>
          <a:prstGeom prst="rect">
            <a:avLst/>
          </a:prstGeom>
        </p:spPr>
      </p:pic>
      <p:sp>
        <p:nvSpPr>
          <p:cNvPr id="2" name="Title 1"/>
          <p:cNvSpPr>
            <a:spLocks noGrp="1"/>
          </p:cNvSpPr>
          <p:nvPr>
            <p:ph type="title"/>
          </p:nvPr>
        </p:nvSpPr>
        <p:spPr>
          <a:xfrm>
            <a:off x="691426" y="152401"/>
            <a:ext cx="8596668" cy="742682"/>
          </a:xfrm>
        </p:spPr>
        <p:txBody>
          <a:bodyPr/>
          <a:lstStyle/>
          <a:p>
            <a:pPr algn="ctr"/>
            <a:r>
              <a:rPr lang="en-US" b="1" dirty="0"/>
              <a:t>What do we mean by Health ?</a:t>
            </a:r>
          </a:p>
        </p:txBody>
      </p:sp>
    </p:spTree>
    <p:extLst>
      <p:ext uri="{BB962C8B-B14F-4D97-AF65-F5344CB8AC3E}">
        <p14:creationId xmlns:p14="http://schemas.microsoft.com/office/powerpoint/2010/main" val="28418523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436</TotalTime>
  <Words>1465</Words>
  <Application>Microsoft Office PowerPoint</Application>
  <PresentationFormat>Widescreen</PresentationFormat>
  <Paragraphs>176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Trebuchet MS</vt:lpstr>
      <vt:lpstr>Wingdings</vt:lpstr>
      <vt:lpstr>Wingdings 3</vt:lpstr>
      <vt:lpstr>Facet</vt:lpstr>
      <vt:lpstr>Health and Wellness Retreat </vt:lpstr>
      <vt:lpstr>PowerPoint Presentation</vt:lpstr>
      <vt:lpstr>ANF Journey Through Pictures !</vt:lpstr>
      <vt:lpstr>ANF Journey Through Pictures !</vt:lpstr>
      <vt:lpstr>PowerPoint Presentation</vt:lpstr>
      <vt:lpstr>ANF Journey Through Pictures !</vt:lpstr>
      <vt:lpstr>PowerPoint Presentation</vt:lpstr>
      <vt:lpstr>PowerPoint Presentation</vt:lpstr>
      <vt:lpstr>What do we mean by Health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Retreat </dc:title>
  <dc:creator>Lenovo</dc:creator>
  <cp:lastModifiedBy>RP Shiksha</cp:lastModifiedBy>
  <cp:revision>33</cp:revision>
  <dcterms:created xsi:type="dcterms:W3CDTF">2023-10-19T15:49:19Z</dcterms:created>
  <dcterms:modified xsi:type="dcterms:W3CDTF">2024-03-27T08:19:37Z</dcterms:modified>
</cp:coreProperties>
</file>